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notesMasterIdLst>
    <p:notesMasterId r:id="rId38"/>
  </p:notesMasterIdLst>
  <p:sldIdLst>
    <p:sldId id="256" r:id="rId2"/>
    <p:sldId id="257" r:id="rId3"/>
    <p:sldId id="283" r:id="rId4"/>
    <p:sldId id="258" r:id="rId5"/>
    <p:sldId id="259" r:id="rId6"/>
    <p:sldId id="275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1" r:id="rId15"/>
    <p:sldId id="268" r:id="rId16"/>
    <p:sldId id="279" r:id="rId17"/>
    <p:sldId id="280" r:id="rId18"/>
    <p:sldId id="271" r:id="rId19"/>
    <p:sldId id="272" r:id="rId20"/>
    <p:sldId id="273" r:id="rId21"/>
    <p:sldId id="281" r:id="rId22"/>
    <p:sldId id="282" r:id="rId23"/>
    <p:sldId id="276" r:id="rId24"/>
    <p:sldId id="277" r:id="rId25"/>
    <p:sldId id="278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69" r:id="rId36"/>
    <p:sldId id="27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" initials="T" lastIdx="2" clrIdx="0">
    <p:extLst>
      <p:ext uri="{19B8F6BF-5375-455C-9EA6-DF929625EA0E}">
        <p15:presenceInfo xmlns:p15="http://schemas.microsoft.com/office/powerpoint/2012/main" userId="Tom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B0C58-CE4B-408A-AF6C-5C945C4D6F32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109D1-20BF-43C4-A94E-904CA2513EC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358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109D1-20BF-43C4-A94E-904CA2513EC2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05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435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31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540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0072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664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812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275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992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745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276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769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474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312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728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2C2DEEE-BD5A-4FDD-8DE4-728DDBE982AC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43226C9-C094-4B58-9816-A79AC354F0D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145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sps-pi.cz/index.php/Klopn%C3%BD_obvod_T" TargetMode="External"/><Relationship Id="rId3" Type="http://schemas.openxmlformats.org/officeDocument/2006/relationships/hyperlink" Target="http://diplom.utc.sk/wan/2536.pdf" TargetMode="External"/><Relationship Id="rId7" Type="http://schemas.openxmlformats.org/officeDocument/2006/relationships/hyperlink" Target="https://ostrovskeho.sk/ucivo/data/tvp-2/elektronika-2.cast.pdf" TargetMode="External"/><Relationship Id="rId2" Type="http://schemas.openxmlformats.org/officeDocument/2006/relationships/hyperlink" Target="https://sk.wikipedia.org/wiki/Bin%C3%A1rna_s%C4%8D%C3%ADta%C4%8D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t-pocitacovesystemy.wz.cz/cislicova_technika/sekv_log_obvody/jk_obvod/klop_obvodJK.html" TargetMode="External"/><Relationship Id="rId5" Type="http://schemas.openxmlformats.org/officeDocument/2006/relationships/hyperlink" Target="https://oskole.detiamy.sk/clanok/vyroky-iii-de-morganove-pravidla-tautologia-kvantifikatory" TargetMode="External"/><Relationship Id="rId4" Type="http://schemas.openxmlformats.org/officeDocument/2006/relationships/hyperlink" Target="https://sk.wikipedia.org/wiki/Karnaughova_mapa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87F70-A84F-4014-86A7-285829DD4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sk-SK" sz="4800" dirty="0">
                <a:latin typeface="Calibri" panose="020F0502020204030204" pitchFamily="34" charset="0"/>
              </a:rPr>
            </a:br>
            <a:r>
              <a:rPr lang="sk-SK" sz="4800" dirty="0">
                <a:latin typeface="Calibri" panose="020F0502020204030204" pitchFamily="34" charset="0"/>
              </a:rPr>
              <a:t>Logické obvody a </a:t>
            </a:r>
            <a:r>
              <a:rPr lang="sk-SK" sz="4800" dirty="0" err="1">
                <a:latin typeface="Calibri" panose="020F0502020204030204" pitchFamily="34" charset="0"/>
              </a:rPr>
              <a:t>Karnaughova</a:t>
            </a:r>
            <a:r>
              <a:rPr lang="sk-SK" sz="4800" dirty="0">
                <a:latin typeface="Calibri" panose="020F0502020204030204" pitchFamily="34" charset="0"/>
              </a:rPr>
              <a:t> mapa</a:t>
            </a:r>
            <a:br>
              <a:rPr lang="sk-SK" sz="4800" dirty="0">
                <a:latin typeface="Calibri" panose="020F0502020204030204" pitchFamily="34" charset="0"/>
              </a:rPr>
            </a:br>
            <a:endParaRPr lang="sk-SK" sz="4800" dirty="0">
              <a:latin typeface="Calibri" panose="020F05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28752F-BFA8-4E24-80BF-097D5A20C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085119"/>
          </a:xfrm>
        </p:spPr>
        <p:txBody>
          <a:bodyPr>
            <a:noAutofit/>
          </a:bodyPr>
          <a:lstStyle/>
          <a:p>
            <a:r>
              <a:rPr lang="sk-SK" sz="2800" dirty="0">
                <a:latin typeface="Calibri" panose="020F0502020204030204" pitchFamily="34" charset="0"/>
              </a:rPr>
              <a:t>Tomáš </a:t>
            </a:r>
            <a:r>
              <a:rPr lang="sk-SK" sz="2800" dirty="0" err="1">
                <a:latin typeface="Calibri" panose="020F0502020204030204" pitchFamily="34" charset="0"/>
              </a:rPr>
              <a:t>Macuška</a:t>
            </a:r>
            <a:r>
              <a:rPr lang="sk-SK" sz="2800" dirty="0">
                <a:latin typeface="Calibri" panose="020F0502020204030204" pitchFamily="34" charset="0"/>
              </a:rPr>
              <a:t> IV.B</a:t>
            </a:r>
          </a:p>
          <a:p>
            <a:r>
              <a:rPr lang="sk-SK" sz="2800" dirty="0">
                <a:latin typeface="Calibri" panose="020F0502020204030204" pitchFamily="34" charset="0"/>
              </a:rPr>
              <a:t>Adam </a:t>
            </a:r>
            <a:r>
              <a:rPr lang="sk-SK" sz="2800" dirty="0" err="1">
                <a:latin typeface="Calibri" panose="020F0502020204030204" pitchFamily="34" charset="0"/>
              </a:rPr>
              <a:t>Mundi</a:t>
            </a:r>
            <a:r>
              <a:rPr lang="sk-SK" sz="2800" dirty="0">
                <a:latin typeface="Calibri" panose="020F0502020204030204" pitchFamily="34" charset="0"/>
              </a:rPr>
              <a:t> IV.C</a:t>
            </a:r>
          </a:p>
        </p:txBody>
      </p:sp>
    </p:spTree>
    <p:extLst>
      <p:ext uri="{BB962C8B-B14F-4D97-AF65-F5344CB8AC3E}">
        <p14:creationId xmlns:p14="http://schemas.microsoft.com/office/powerpoint/2010/main" val="3260457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C0CEE-A70B-4E7E-8FAA-82BB477F7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Multiplexor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E58D85-796D-47CB-97A6-E75A3FB9C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>
                <a:latin typeface="Calibri" panose="020F0502020204030204" pitchFamily="34" charset="0"/>
              </a:rPr>
              <a:t>umožňuje prevádzať číslicovú informáciu zo zvoleného vstupného kanála na výstupný </a:t>
            </a:r>
          </a:p>
          <a:p>
            <a:r>
              <a:rPr lang="sk-SK" sz="2800" dirty="0">
                <a:latin typeface="Calibri" panose="020F0502020204030204" pitchFamily="34" charset="0"/>
              </a:rPr>
              <a:t>prevádza paralelnú informácie na sériovú</a:t>
            </a:r>
          </a:p>
          <a:p>
            <a:r>
              <a:rPr lang="sk-SK" sz="2800" dirty="0">
                <a:latin typeface="Calibri" panose="020F0502020204030204" pitchFamily="34" charset="0"/>
              </a:rPr>
              <a:t>využíva sa pri ALU</a:t>
            </a:r>
          </a:p>
          <a:p>
            <a:pPr marL="0" indent="0">
              <a:buNone/>
            </a:pPr>
            <a:endParaRPr lang="pl-PL" sz="2800" dirty="0">
              <a:latin typeface="Calibri" panose="020F0502020204030204" pitchFamily="34" charset="0"/>
            </a:endParaRP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8C1B7E3-16CA-45AB-9153-DF2EF4A524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7652" y="4282137"/>
            <a:ext cx="3016845" cy="192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70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8B370-34ED-4C51-86E2-33687A6BB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Demultiplexor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B6FDD2-8AD4-4E4F-BAC5-8075A4A3E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>
                <a:latin typeface="Calibri" panose="020F0502020204030204" pitchFamily="34" charset="0"/>
              </a:rPr>
              <a:t>obvod prepínajúci jeden vstup na niekoľko výstupov podľa riadiaceho signálu</a:t>
            </a:r>
          </a:p>
          <a:p>
            <a:pPr marL="0" indent="0">
              <a:buNone/>
            </a:pPr>
            <a:endParaRPr lang="sk-SK" sz="2800" dirty="0">
              <a:latin typeface="Calibri" panose="020F0502020204030204" pitchFamily="34" charset="0"/>
            </a:endParaRPr>
          </a:p>
          <a:p>
            <a:endParaRPr lang="sk-SK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800" dirty="0">
              <a:latin typeface="Calibri" panose="020F0502020204030204" pitchFamily="34" charset="0"/>
            </a:endParaRP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3745C81-6592-4D6C-81F4-6312B2521B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6820" y="3692090"/>
            <a:ext cx="4488180" cy="216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19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B1E4E-56BC-4877-918A-F87D97A4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Komparátor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A95E7D5-2354-42E4-BD9C-1874F958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>
                <a:latin typeface="Calibri" panose="020F0502020204030204" pitchFamily="34" charset="0"/>
              </a:rPr>
              <a:t>porovnáva dve hodnoty a podľa ich rovnosti alebo nerovnosti generuje výstupný signál </a:t>
            </a:r>
          </a:p>
          <a:p>
            <a:r>
              <a:rPr lang="sk-SK" sz="2800" dirty="0">
                <a:latin typeface="Calibri" panose="020F0502020204030204" pitchFamily="34" charset="0"/>
              </a:rPr>
              <a:t>vo vnútri sa používa obvod OR alebo XOR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349DDDDE-4047-4A31-AE73-A4003BF4D9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0157" y="4040542"/>
            <a:ext cx="6298883" cy="24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9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963D5-4F35-445E-8A5C-EB949567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Sčítačka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B2D651-C3BC-46DD-82F3-507D6CC22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Calibri" panose="020F0502020204030204" pitchFamily="34" charset="0"/>
              </a:rPr>
              <a:t>realizuje sčítanie čísel, reprezentovaných v binárnej číselnej sústave </a:t>
            </a:r>
          </a:p>
          <a:p>
            <a:r>
              <a:rPr lang="sk-SK" sz="2400" dirty="0">
                <a:latin typeface="Calibri" panose="020F0502020204030204" pitchFamily="34" charset="0"/>
              </a:rPr>
              <a:t>dôležitá súčasť ALU procesora počítača</a:t>
            </a:r>
          </a:p>
          <a:p>
            <a:r>
              <a:rPr lang="sk-SK" sz="2400" dirty="0">
                <a:latin typeface="Calibri" panose="020F0502020204030204" pitchFamily="34" charset="0"/>
              </a:rPr>
              <a:t>polovičná - </a:t>
            </a:r>
            <a:r>
              <a:rPr lang="pl-PL" sz="2400" dirty="0">
                <a:latin typeface="Calibri" panose="020F0502020204030204" pitchFamily="34" charset="0"/>
              </a:rPr>
              <a:t>sčítanie dvoch jednomiestnych binárnych čísel</a:t>
            </a:r>
            <a:endParaRPr lang="sk-SK" sz="2400" dirty="0">
              <a:latin typeface="Calibri" panose="020F0502020204030204" pitchFamily="34" charset="0"/>
            </a:endParaRPr>
          </a:p>
          <a:p>
            <a:r>
              <a:rPr lang="sk-SK" sz="2400" dirty="0">
                <a:latin typeface="Calibri" panose="020F0502020204030204" pitchFamily="34" charset="0"/>
              </a:rPr>
              <a:t>úplná - sčítanie dvoch jednomiestnych binárnych čísel s pripočítaním prenosu z predchádzajúceho rádu</a:t>
            </a:r>
          </a:p>
          <a:p>
            <a:endParaRPr lang="sk-SK" sz="2400" dirty="0">
              <a:latin typeface="Calibri" panose="020F0502020204030204" pitchFamily="34" charset="0"/>
            </a:endParaRPr>
          </a:p>
          <a:p>
            <a:endParaRPr lang="sk-SK" sz="2400" dirty="0">
              <a:latin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9100B3BF-41E0-42B7-B9BC-9C78A2A3F1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407" y="4954049"/>
            <a:ext cx="4210050" cy="1371600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87C758D3-5E14-45D6-81FE-595E8345E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041" y="4952212"/>
            <a:ext cx="21145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2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8B871-A30A-4FE6-81CD-98E4A6A1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Syntéza kombinačných logických obvodov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0F274E-A974-4AB8-AC42-66747918A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k-SK" sz="2800" dirty="0">
              <a:latin typeface="Calibri" panose="020F0502020204030204" pitchFamily="34" charset="0"/>
            </a:endParaRPr>
          </a:p>
          <a:p>
            <a:r>
              <a:rPr lang="sk-SK" sz="2800" dirty="0">
                <a:latin typeface="Calibri" panose="020F0502020204030204" pitchFamily="34" charset="0"/>
              </a:rPr>
              <a:t>postup získania logického obvodu zo slovného zadania</a:t>
            </a:r>
          </a:p>
          <a:p>
            <a:r>
              <a:rPr lang="sk-SK" sz="2800" dirty="0">
                <a:latin typeface="Calibri" panose="020F0502020204030204" pitchFamily="34" charset="0"/>
              </a:rPr>
              <a:t>etapy syntézy:</a:t>
            </a:r>
          </a:p>
          <a:p>
            <a:pPr lvl="1"/>
            <a:r>
              <a:rPr lang="sk-SK" sz="2800" dirty="0">
                <a:latin typeface="Calibri" panose="020F0502020204030204" pitchFamily="34" charset="0"/>
              </a:rPr>
              <a:t>slovné zadanie logickej funkcie</a:t>
            </a:r>
          </a:p>
          <a:p>
            <a:pPr lvl="1"/>
            <a:r>
              <a:rPr lang="sk-SK" sz="2800" dirty="0">
                <a:latin typeface="Calibri" panose="020F0502020204030204" pitchFamily="34" charset="0"/>
              </a:rPr>
              <a:t>popis logickej funkcie obvodu – pravdivostná tabuľka </a:t>
            </a:r>
          </a:p>
          <a:p>
            <a:pPr lvl="1"/>
            <a:r>
              <a:rPr lang="sk-SK" sz="2800" dirty="0">
                <a:latin typeface="Calibri" panose="020F0502020204030204" pitchFamily="34" charset="0"/>
              </a:rPr>
              <a:t>minimalizácia logickej funkcie – </a:t>
            </a:r>
            <a:r>
              <a:rPr lang="sk-SK" sz="2800" dirty="0" err="1">
                <a:latin typeface="Calibri" panose="020F0502020204030204" pitchFamily="34" charset="0"/>
              </a:rPr>
              <a:t>Karnaughova</a:t>
            </a:r>
            <a:r>
              <a:rPr lang="sk-SK" sz="2800" dirty="0">
                <a:latin typeface="Calibri" panose="020F0502020204030204" pitchFamily="34" charset="0"/>
              </a:rPr>
              <a:t> mapa</a:t>
            </a:r>
          </a:p>
          <a:p>
            <a:pPr lvl="1"/>
            <a:r>
              <a:rPr lang="sk-SK" sz="2800" dirty="0">
                <a:latin typeface="Calibri" panose="020F0502020204030204" pitchFamily="34" charset="0"/>
              </a:rPr>
              <a:t>kontrola správnosti navrhnutej logickej funkcie</a:t>
            </a:r>
          </a:p>
          <a:p>
            <a:pPr lvl="1"/>
            <a:r>
              <a:rPr lang="sk-SK" sz="2800" dirty="0">
                <a:latin typeface="Calibri" panose="020F0502020204030204" pitchFamily="34" charset="0"/>
              </a:rPr>
              <a:t>realizácia kombinačného logického obvodu</a:t>
            </a:r>
          </a:p>
        </p:txBody>
      </p:sp>
    </p:spTree>
    <p:extLst>
      <p:ext uri="{BB962C8B-B14F-4D97-AF65-F5344CB8AC3E}">
        <p14:creationId xmlns:p14="http://schemas.microsoft.com/office/powerpoint/2010/main" val="157993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F0977-C13F-4113-920C-BADC3DE9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Karnaughova</a:t>
            </a:r>
            <a:r>
              <a:rPr lang="sk-SK" dirty="0">
                <a:latin typeface="Calibri" panose="020F0502020204030204" pitchFamily="34" charset="0"/>
              </a:rPr>
              <a:t> mapa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9CC396-1798-462A-94D0-4D6AE82E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latin typeface="Calibri" panose="020F0502020204030204" pitchFamily="34" charset="0"/>
              </a:rPr>
              <a:t>metóda používaná na minimalizáciu logickej funkcie </a:t>
            </a:r>
          </a:p>
          <a:p>
            <a:r>
              <a:rPr lang="sk-SK" sz="2800" dirty="0">
                <a:latin typeface="Calibri" panose="020F0502020204030204" pitchFamily="34" charset="0"/>
              </a:rPr>
              <a:t>princíp: </a:t>
            </a:r>
          </a:p>
          <a:p>
            <a:pPr lvl="1"/>
            <a:r>
              <a:rPr lang="sk-SK" sz="2800" dirty="0">
                <a:latin typeface="Calibri" panose="020F0502020204030204" pitchFamily="34" charset="0"/>
              </a:rPr>
              <a:t> zobrazenie n-rozmernej tabuľky hodnôt do mapy</a:t>
            </a:r>
          </a:p>
          <a:p>
            <a:pPr lvl="1"/>
            <a:r>
              <a:rPr lang="sk-SK" sz="2800" dirty="0">
                <a:latin typeface="Calibri" panose="020F0502020204030204" pitchFamily="34" charset="0"/>
              </a:rPr>
              <a:t> vyčítanie </a:t>
            </a:r>
            <a:r>
              <a:rPr lang="sk-SK" sz="2800" dirty="0" err="1">
                <a:latin typeface="Calibri" panose="020F0502020204030204" pitchFamily="34" charset="0"/>
              </a:rPr>
              <a:t>minim</a:t>
            </a:r>
            <a:r>
              <a:rPr lang="en-US" sz="2800" dirty="0" err="1">
                <a:latin typeface="Calibri" panose="020F0502020204030204" pitchFamily="34" charset="0"/>
              </a:rPr>
              <a:t>alizovanej</a:t>
            </a:r>
            <a:r>
              <a:rPr lang="sk-SK" sz="2800" dirty="0">
                <a:latin typeface="Calibri" panose="020F0502020204030204" pitchFamily="34" charset="0"/>
              </a:rPr>
              <a:t> funkcie z mapy</a:t>
            </a:r>
          </a:p>
        </p:txBody>
      </p:sp>
    </p:spTree>
    <p:extLst>
      <p:ext uri="{BB962C8B-B14F-4D97-AF65-F5344CB8AC3E}">
        <p14:creationId xmlns:p14="http://schemas.microsoft.com/office/powerpoint/2010/main" val="1749476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CB50E-161A-444B-9F90-1CD800BF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Karnaughova</a:t>
            </a:r>
            <a:r>
              <a:rPr lang="sk-SK" dirty="0">
                <a:latin typeface="Calibri" panose="020F0502020204030204" pitchFamily="34" charset="0"/>
              </a:rPr>
              <a:t> mapa - pravidlá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5C7517-3614-47F2-88BD-2F63D9455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k-SK" sz="2000" dirty="0">
                <a:latin typeface="Calibri" panose="020F0502020204030204" pitchFamily="34" charset="0"/>
              </a:rPr>
              <a:t>skupiny susedných štvorcov, ktoré obsahujú jednotky sú označené v </a:t>
            </a:r>
            <a:r>
              <a:rPr lang="sk-SK" sz="2000" dirty="0" err="1">
                <a:latin typeface="Calibri" panose="020F0502020204030204" pitchFamily="34" charset="0"/>
              </a:rPr>
              <a:t>Karnaughovej</a:t>
            </a:r>
            <a:r>
              <a:rPr lang="sk-SK" sz="2000" dirty="0">
                <a:latin typeface="Calibri" panose="020F0502020204030204" pitchFamily="34" charset="0"/>
              </a:rPr>
              <a:t> mape nasledovným spôsobom:</a:t>
            </a:r>
          </a:p>
          <a:p>
            <a:pPr lvl="1"/>
            <a:r>
              <a:rPr lang="sk-SK" sz="2000" dirty="0">
                <a:latin typeface="Calibri" panose="020F0502020204030204" pitchFamily="34" charset="0"/>
              </a:rPr>
              <a:t>všetky jednotky zoskupíme do skupín</a:t>
            </a:r>
          </a:p>
          <a:p>
            <a:pPr lvl="1"/>
            <a:r>
              <a:rPr lang="sk-SK" sz="2000" dirty="0">
                <a:latin typeface="Calibri" panose="020F0502020204030204" pitchFamily="34" charset="0"/>
              </a:rPr>
              <a:t>skupina musí obsahovať 2</a:t>
            </a:r>
            <a:r>
              <a:rPr lang="sk-SK" sz="2000" baseline="30000" dirty="0">
                <a:latin typeface="Calibri" panose="020F0502020204030204" pitchFamily="34" charset="0"/>
              </a:rPr>
              <a:t>n</a:t>
            </a:r>
            <a:r>
              <a:rPr lang="sk-SK" sz="2000" dirty="0">
                <a:latin typeface="Calibri" panose="020F0502020204030204" pitchFamily="34" charset="0"/>
              </a:rPr>
              <a:t> štvorcov (1,2,4,8,16…)</a:t>
            </a:r>
          </a:p>
          <a:p>
            <a:pPr lvl="1"/>
            <a:r>
              <a:rPr lang="sk-SK" sz="2000" dirty="0">
                <a:latin typeface="Calibri" panose="020F0502020204030204" pitchFamily="34" charset="0"/>
              </a:rPr>
              <a:t>skupina musí mať tvar štvorca alebo obdĺžnika</a:t>
            </a:r>
          </a:p>
          <a:p>
            <a:pPr lvl="1"/>
            <a:r>
              <a:rPr lang="sk-SK" sz="2000" dirty="0">
                <a:latin typeface="Calibri" panose="020F0502020204030204" pitchFamily="34" charset="0"/>
              </a:rPr>
              <a:t>vytvárame čo najväčšie skupiny</a:t>
            </a:r>
          </a:p>
          <a:p>
            <a:pPr lvl="1"/>
            <a:r>
              <a:rPr lang="sk-SK" sz="2000" dirty="0">
                <a:latin typeface="Calibri" panose="020F0502020204030204" pitchFamily="34" charset="0"/>
              </a:rPr>
              <a:t>jeden štvorec môže byť zahrnutý do niekoľkých skupín</a:t>
            </a:r>
          </a:p>
          <a:p>
            <a:pPr lvl="1"/>
            <a:r>
              <a:rPr lang="sk-SK" sz="2000" dirty="0">
                <a:latin typeface="Calibri" panose="020F0502020204030204" pitchFamily="34" charset="0"/>
              </a:rPr>
              <a:t>krajné stĺpce a krajné riadky sú si susedné</a:t>
            </a:r>
          </a:p>
        </p:txBody>
      </p:sp>
    </p:spTree>
    <p:extLst>
      <p:ext uri="{BB962C8B-B14F-4D97-AF65-F5344CB8AC3E}">
        <p14:creationId xmlns:p14="http://schemas.microsoft.com/office/powerpoint/2010/main" val="2055709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0C567-C053-4E84-ABA4-DBF01B6B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Karnaughova</a:t>
            </a:r>
            <a:r>
              <a:rPr lang="sk-SK" dirty="0">
                <a:latin typeface="Calibri" panose="020F0502020204030204" pitchFamily="34" charset="0"/>
              </a:rPr>
              <a:t> mapa - pravidlá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23F0C6-5563-41FF-8AFB-FF87D227F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eriod" startAt="2"/>
            </a:pPr>
            <a:r>
              <a:rPr lang="sk-SK" sz="2400" dirty="0">
                <a:latin typeface="Calibri" panose="020F0502020204030204" pitchFamily="34" charset="0"/>
              </a:rPr>
              <a:t>počet štvorcov v každej skupine je párne číslo okrem prípadu, keď skupina obsahuje jeden štvorec a premenné sa budú nachádzať vo všetkých štvorcoch s rovnakou hodnotou (buď 0 alebo 1) alebo s hodnotou 1 v jednej polovici a 0 v druhej polovici.</a:t>
            </a:r>
          </a:p>
          <a:p>
            <a:pPr lvl="0">
              <a:buFont typeface="+mj-lt"/>
              <a:buAutoNum type="arabicPeriod" startAt="2"/>
            </a:pPr>
            <a:r>
              <a:rPr lang="sk-SK" sz="2400" dirty="0">
                <a:latin typeface="Calibri" panose="020F0502020204030204" pitchFamily="34" charset="0"/>
              </a:rPr>
              <a:t>každá skupina vytvorí zjednodušený člen, ktorého premenné nie sú predmetom zmeny pri kombinácií štvorcov v skupine.</a:t>
            </a:r>
          </a:p>
          <a:p>
            <a:pPr lvl="0">
              <a:buFont typeface="+mj-lt"/>
              <a:buAutoNum type="arabicPeriod" startAt="2"/>
            </a:pPr>
            <a:r>
              <a:rPr lang="sk-SK" sz="2400" dirty="0">
                <a:latin typeface="Calibri" panose="020F0502020204030204" pitchFamily="34" charset="0"/>
              </a:rPr>
              <a:t>premenné sú v člene spojené operáciou logického súčinu AND</a:t>
            </a:r>
          </a:p>
          <a:p>
            <a:pPr lvl="0">
              <a:buFont typeface="+mj-lt"/>
              <a:buAutoNum type="arabicPeriod" startAt="2"/>
            </a:pPr>
            <a:r>
              <a:rPr lang="sk-SK" sz="2400" dirty="0">
                <a:latin typeface="Calibri" panose="020F0502020204030204" pitchFamily="34" charset="0"/>
              </a:rPr>
              <a:t>medzi členmi reprezentujúcimi skupiny je operácia logického súčtu OR</a:t>
            </a:r>
          </a:p>
        </p:txBody>
      </p:sp>
    </p:spTree>
    <p:extLst>
      <p:ext uri="{BB962C8B-B14F-4D97-AF65-F5344CB8AC3E}">
        <p14:creationId xmlns:p14="http://schemas.microsoft.com/office/powerpoint/2010/main" val="953004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364FD-63F5-4603-85D3-1A023816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Karnaughova</a:t>
            </a:r>
            <a:r>
              <a:rPr lang="sk-SK" dirty="0">
                <a:latin typeface="Calibri" panose="020F0502020204030204" pitchFamily="34" charset="0"/>
              </a:rPr>
              <a:t> mapa – príklad 1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08E067-F9AB-411C-A37F-435BCFC73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3600" dirty="0">
              <a:latin typeface="Calibri" panose="020F0502020204030204" pitchFamily="34" charset="0"/>
            </a:endParaRPr>
          </a:p>
          <a:p>
            <a:endParaRPr lang="sk-SK" sz="2000" dirty="0">
              <a:latin typeface="Calibri" panose="020F0502020204030204" pitchFamily="34" charset="0"/>
            </a:endParaRPr>
          </a:p>
          <a:p>
            <a:r>
              <a:rPr lang="sk-SK" sz="2000" dirty="0">
                <a:latin typeface="Calibri" panose="020F0502020204030204" pitchFamily="34" charset="0"/>
              </a:rPr>
              <a:t>máme danú logickú funkciu, ktorú chceme zjednodušiť:</a:t>
            </a:r>
          </a:p>
          <a:p>
            <a:r>
              <a:rPr lang="sk-SK" sz="2000" dirty="0">
                <a:latin typeface="Calibri" panose="020F0502020204030204" pitchFamily="34" charset="0"/>
              </a:rPr>
              <a:t>túto funkciu zapíšeme do pravdivostnej tabuľky:</a:t>
            </a:r>
          </a:p>
          <a:p>
            <a:pPr marL="0" indent="0">
              <a:buNone/>
            </a:pPr>
            <a:endParaRPr lang="sk-SK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sz="2800" dirty="0">
              <a:latin typeface="Calibri" panose="020F0502020204030204" pitchFamily="34" charset="0"/>
            </a:endParaRPr>
          </a:p>
          <a:p>
            <a:endParaRPr lang="sk-SK" sz="2800" dirty="0">
              <a:latin typeface="Calibri" panose="020F0502020204030204" pitchFamily="34" charset="0"/>
            </a:endParaRPr>
          </a:p>
          <a:p>
            <a:endParaRPr lang="sk-SK" sz="4000" dirty="0">
              <a:latin typeface="Calibri" panose="020F0502020204030204" pitchFamily="34" charset="0"/>
            </a:endParaRP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06749D09-C0CB-4F86-9A31-B6732038A4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840" y="2222287"/>
            <a:ext cx="3733800" cy="592541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121CAA15-7009-42AD-8498-6F8C56CB117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" y="3284220"/>
            <a:ext cx="3810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23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228D1-1FBC-4D3B-8F70-DF3AE917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Karnaughova</a:t>
            </a:r>
            <a:r>
              <a:rPr lang="sk-SK" dirty="0">
                <a:latin typeface="Calibri" panose="020F0502020204030204" pitchFamily="34" charset="0"/>
              </a:rPr>
              <a:t> mapa – príklad 1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C417DD-8514-404A-897F-A4FF359A7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>
                <a:latin typeface="Calibri" panose="020F0502020204030204" pitchFamily="34" charset="0"/>
              </a:rPr>
              <a:t>pre minimalizáciu funkcie teraz nakreslíme mapu a zapíšeme hodnoty: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A9860DC2-BEC2-462E-8181-312602818CE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3429000"/>
            <a:ext cx="6355080" cy="270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1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B4C19-640C-47AF-B35E-0D048906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Logické obvody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907307-C50A-4F3E-A38E-4008F77F6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>
                <a:latin typeface="Calibri" panose="020F0502020204030204" pitchFamily="34" charset="0"/>
              </a:rPr>
              <a:t>zostavený z </a:t>
            </a:r>
            <a:r>
              <a:rPr lang="sk-SK" sz="2800" b="1" dirty="0">
                <a:latin typeface="Calibri" panose="020F0502020204030204" pitchFamily="34" charset="0"/>
              </a:rPr>
              <a:t>logických členov</a:t>
            </a:r>
          </a:p>
          <a:p>
            <a:r>
              <a:rPr lang="sk-SK" sz="2800" dirty="0">
                <a:latin typeface="Calibri" panose="020F0502020204030204" pitchFamily="34" charset="0"/>
              </a:rPr>
              <a:t>vstupné a výstupné veličiny nadobúdajú hodnoty logickej 1 alebo 0</a:t>
            </a:r>
          </a:p>
          <a:p>
            <a:pPr marL="0" indent="0">
              <a:buNone/>
            </a:pPr>
            <a:endParaRPr lang="sk-SK" sz="2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4235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4D49C-971C-4A40-8DFB-1F2FC03D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Karnaughova</a:t>
            </a:r>
            <a:r>
              <a:rPr lang="sk-SK" dirty="0">
                <a:latin typeface="Calibri" panose="020F0502020204030204" pitchFamily="34" charset="0"/>
              </a:rPr>
              <a:t> mapa – príklad 1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970EED-6AE9-4F2B-8E57-68C993AB0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sk-SK" sz="2400" dirty="0">
              <a:latin typeface="Calibri" panose="020F0502020204030204" pitchFamily="34" charset="0"/>
            </a:endParaRPr>
          </a:p>
          <a:p>
            <a:r>
              <a:rPr lang="sk-SK" dirty="0">
                <a:latin typeface="Calibri" panose="020F0502020204030204" pitchFamily="34" charset="0"/>
              </a:rPr>
              <a:t>podľa mapy teraz definujeme vzorec – dodržujeme hore uvedené pravidlá</a:t>
            </a:r>
          </a:p>
          <a:p>
            <a:r>
              <a:rPr lang="sk-SK" dirty="0">
                <a:latin typeface="Calibri" panose="020F0502020204030204" pitchFamily="34" charset="0"/>
              </a:rPr>
              <a:t>premenná A je nad modrou oblasťou iba v stave 1, čiže ostáva ako A, premenná B je nad modrou oblasťou aj v stave 1 aj v stave 0, čiže vypadáva, premenná C je v modrej oblasti iba v stave 1, čiže ostáva ako C</a:t>
            </a:r>
          </a:p>
          <a:p>
            <a:endParaRPr lang="sk-SK" dirty="0">
              <a:latin typeface="Calibri" panose="020F0502020204030204" pitchFamily="34" charset="0"/>
            </a:endParaRPr>
          </a:p>
          <a:p>
            <a:r>
              <a:rPr lang="sk-SK" dirty="0">
                <a:latin typeface="Calibri" panose="020F0502020204030204" pitchFamily="34" charset="0"/>
              </a:rPr>
              <a:t>premenná A je nad červenou oblasťou aj v stave 1 aj v stave 0, čiže vypadáva, premenná B je nad červenou oblasťou iba v stave 0, čiže ostáva ako negovaná, premenná C je v červenej oblasti iba v stave 1, čiže ostáva ako C</a:t>
            </a:r>
          </a:p>
          <a:p>
            <a:endParaRPr lang="sk-SK" dirty="0">
              <a:latin typeface="Calibri" panose="020F0502020204030204" pitchFamily="34" charset="0"/>
            </a:endParaRPr>
          </a:p>
          <a:p>
            <a:r>
              <a:rPr lang="sk-SK" dirty="0">
                <a:latin typeface="Calibri" panose="020F0502020204030204" pitchFamily="34" charset="0"/>
              </a:rPr>
              <a:t>podľa pravidla, že medzi členmi reprezentujúcimi skupiny je operácia logického súčtu je možné tieto dva členy spojiť logickou operáciou OR a pre minimalizovanú funkciu napísať:</a:t>
            </a:r>
          </a:p>
          <a:p>
            <a:endParaRPr lang="sk-SK" sz="2400" dirty="0">
              <a:latin typeface="Calibri" panose="020F0502020204030204" pitchFamily="34" charset="0"/>
            </a:endParaRPr>
          </a:p>
          <a:p>
            <a:endParaRPr lang="sk-SK" sz="2400" dirty="0">
              <a:latin typeface="Calibri" panose="020F0502020204030204" pitchFamily="34" charset="0"/>
            </a:endParaRP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7B461166-E8F9-4BB1-B41B-E6713BC00E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3271837"/>
            <a:ext cx="466725" cy="367815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11D026A2-5344-4A88-B95A-F3F36A0DD6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16" y="4351004"/>
            <a:ext cx="466725" cy="371475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A4E04BF5-9681-476D-8527-C4D473E8420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5433831"/>
            <a:ext cx="2107883" cy="42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4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4C2C6-BBEF-46EA-B1D9-8FAF9EAC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Karnaughova</a:t>
            </a:r>
            <a:r>
              <a:rPr lang="sk-SK" dirty="0">
                <a:latin typeface="Calibri" panose="020F0502020204030204" pitchFamily="34" charset="0"/>
              </a:rPr>
              <a:t> mapa – príklad 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4F5138-AA25-41BF-9C34-EEFF65A50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>
                <a:latin typeface="Calibri" panose="020F0502020204030204" pitchFamily="34" charset="0"/>
              </a:rPr>
              <a:t>ďalej, pri dodržaní postupu z príkladu č. 1 môžu príklady vyzerať nasledovne:</a:t>
            </a:r>
          </a:p>
          <a:p>
            <a:endParaRPr lang="sk-SK" sz="2000" dirty="0">
              <a:latin typeface="Calibri" panose="020F0502020204030204" pitchFamily="34" charset="0"/>
            </a:endParaRPr>
          </a:p>
          <a:p>
            <a:endParaRPr lang="sk-SK" sz="2000" dirty="0">
              <a:latin typeface="Calibri" panose="020F0502020204030204" pitchFamily="34" charset="0"/>
            </a:endParaRPr>
          </a:p>
          <a:p>
            <a:endParaRPr lang="sk-SK" sz="2000" dirty="0">
              <a:latin typeface="Calibri" panose="020F0502020204030204" pitchFamily="34" charset="0"/>
            </a:endParaRPr>
          </a:p>
          <a:p>
            <a:endParaRPr lang="sk-SK" sz="2000" dirty="0">
              <a:latin typeface="Calibri" panose="020F0502020204030204" pitchFamily="34" charset="0"/>
            </a:endParaRPr>
          </a:p>
          <a:p>
            <a:endParaRPr lang="sk-SK" sz="2000" dirty="0">
              <a:latin typeface="Calibri" panose="020F0502020204030204" pitchFamily="34" charset="0"/>
            </a:endParaRPr>
          </a:p>
          <a:p>
            <a:endParaRPr lang="sk-SK" sz="2000" dirty="0">
              <a:latin typeface="Calibri" panose="020F0502020204030204" pitchFamily="34" charset="0"/>
            </a:endParaRP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559D1C4-54E5-49B0-928C-CE31A2EBFF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863215"/>
            <a:ext cx="5760720" cy="278130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E2FD908B-6506-4CE7-BCFE-5E72D8E2C4E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318903"/>
            <a:ext cx="4998720" cy="2944738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C952AE0F-43F4-4EC8-984A-64BA8D736B0D}"/>
              </a:ext>
            </a:extLst>
          </p:cNvPr>
          <p:cNvSpPr txBox="1"/>
          <p:nvPr/>
        </p:nvSpPr>
        <p:spPr>
          <a:xfrm>
            <a:off x="6618408" y="4591217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Calibri" panose="020F0502020204030204" pitchFamily="34" charset="0"/>
              </a:rPr>
              <a:t>výsledok: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AC84F44C-0AC5-47B9-8AD3-CAA1116DD98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010" y="4591217"/>
            <a:ext cx="195262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13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2BA8C-770D-474F-A8C2-CD5DCD08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Karnaughova</a:t>
            </a:r>
            <a:r>
              <a:rPr lang="sk-SK" dirty="0">
                <a:latin typeface="Calibri" panose="020F0502020204030204" pitchFamily="34" charset="0"/>
              </a:rPr>
              <a:t> mapa – príklad 3</a:t>
            </a:r>
            <a:endParaRPr lang="sk-SK" dirty="0"/>
          </a:p>
        </p:txBody>
      </p:sp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D230C235-98CE-4A2E-8B7D-02A83062EC9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2500471"/>
            <a:ext cx="7366000" cy="368300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98296E29-B690-41CB-AA78-A08FF23782F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2964032"/>
            <a:ext cx="5760720" cy="3446780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C2A21D16-88DC-4FDE-A422-81AA1F72F940}"/>
              </a:ext>
            </a:extLst>
          </p:cNvPr>
          <p:cNvSpPr txBox="1"/>
          <p:nvPr/>
        </p:nvSpPr>
        <p:spPr>
          <a:xfrm>
            <a:off x="6827520" y="4487367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Calibri" panose="020F0502020204030204" pitchFamily="34" charset="0"/>
              </a:rPr>
              <a:t>výsledok: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94184FE-0080-4056-8A76-4646E6457D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484739"/>
            <a:ext cx="3810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29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AC3B0-848C-4CB3-8482-21EE627F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De </a:t>
            </a:r>
            <a:r>
              <a:rPr lang="sk-SK" dirty="0" err="1">
                <a:latin typeface="Calibri" panose="020F0502020204030204" pitchFamily="34" charset="0"/>
              </a:rPr>
              <a:t>Morganove</a:t>
            </a:r>
            <a:r>
              <a:rPr lang="sk-SK" dirty="0">
                <a:latin typeface="Calibri" panose="020F0502020204030204" pitchFamily="34" charset="0"/>
              </a:rPr>
              <a:t> pravidlá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CC38A1-5D32-4E3C-95D1-0A91E877A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sz="2000" dirty="0">
              <a:latin typeface="Calibri" panose="020F0502020204030204" pitchFamily="34" charset="0"/>
            </a:endParaRPr>
          </a:p>
          <a:p>
            <a:r>
              <a:rPr lang="sk-SK" sz="2000" dirty="0">
                <a:latin typeface="Calibri" panose="020F0502020204030204" pitchFamily="34" charset="0"/>
              </a:rPr>
              <a:t>vyjadrujú vzťah medzi konjunkciou, disjunkciou, ekvivalenciou a implikáciou</a:t>
            </a:r>
          </a:p>
          <a:p>
            <a:r>
              <a:rPr lang="sk-SK" sz="2000" dirty="0">
                <a:latin typeface="Calibri" panose="020F0502020204030204" pitchFamily="34" charset="0"/>
              </a:rPr>
              <a:t>ide o negáciu konjunkcie, disjunkcie</a:t>
            </a:r>
          </a:p>
          <a:p>
            <a:r>
              <a:rPr lang="sk-SK" sz="2000" dirty="0">
                <a:latin typeface="Calibri" panose="020F0502020204030204" pitchFamily="34" charset="0"/>
              </a:rPr>
              <a:t>Platí pri nich:</a:t>
            </a:r>
          </a:p>
          <a:p>
            <a:pPr lvl="1"/>
            <a:r>
              <a:rPr lang="sk-SK" sz="1800" dirty="0">
                <a:latin typeface="Calibri" panose="020F0502020204030204" pitchFamily="34" charset="0"/>
              </a:rPr>
              <a:t>konjunkcia sa negáciou mení na disjunkciu a naopak, </a:t>
            </a:r>
            <a:r>
              <a:rPr lang="sk-SK" sz="1800" dirty="0" err="1">
                <a:latin typeface="Calibri" panose="020F0502020204030204" pitchFamily="34" charset="0"/>
              </a:rPr>
              <a:t>t.j</a:t>
            </a:r>
            <a:r>
              <a:rPr lang="sk-SK" sz="1800" dirty="0">
                <a:latin typeface="Calibri" panose="020F0502020204030204" pitchFamily="34" charset="0"/>
              </a:rPr>
              <a:t>. disjunkcia sa negáciou mení na konjunkciu</a:t>
            </a:r>
          </a:p>
          <a:p>
            <a:pPr lvl="1"/>
            <a:r>
              <a:rPr lang="sk-SK" sz="1800" dirty="0">
                <a:latin typeface="Calibri" panose="020F0502020204030204" pitchFamily="34" charset="0"/>
              </a:rPr>
              <a:t>pri konjunkcii a disjunkcii sa negujú oba (alebo viaceré) výroky súčasne</a:t>
            </a:r>
          </a:p>
          <a:p>
            <a:pPr lvl="1"/>
            <a:r>
              <a:rPr lang="sk-SK" sz="1800" dirty="0">
                <a:latin typeface="Calibri" panose="020F0502020204030204" pitchFamily="34" charset="0"/>
              </a:rPr>
              <a:t>negáciou negovaného výroku vznikne pôvodný výrok: (A) negované = A’ a toto negované (A‘)‘ = A </a:t>
            </a:r>
          </a:p>
          <a:p>
            <a:pPr lvl="1"/>
            <a:r>
              <a:rPr lang="sk-SK" sz="1800" dirty="0">
                <a:latin typeface="Calibri" panose="020F0502020204030204" pitchFamily="34" charset="0"/>
              </a:rPr>
              <a:t>implikácia sa negáciou mení na disjunkciu (neguje sa iba prvá časť pôvodného zloženého výroku a druhá ostáva nemenná), ktorú treba opätovne negovať</a:t>
            </a:r>
          </a:p>
          <a:p>
            <a:pPr lvl="1"/>
            <a:r>
              <a:rPr lang="sk-SK" sz="1800" dirty="0">
                <a:latin typeface="Calibri" panose="020F0502020204030204" pitchFamily="34" charset="0"/>
              </a:rPr>
              <a:t>ekvivalencia sa negáciou mení na 2 navzájom konjugované implikácie, ktoré sa ďalej negujú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1291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08980-88DB-4C20-B180-98FD4F5E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De </a:t>
            </a:r>
            <a:r>
              <a:rPr lang="sk-SK" dirty="0" err="1">
                <a:latin typeface="Calibri" panose="020F0502020204030204" pitchFamily="34" charset="0"/>
              </a:rPr>
              <a:t>Morganove</a:t>
            </a:r>
            <a:r>
              <a:rPr lang="sk-SK" dirty="0">
                <a:latin typeface="Calibri" panose="020F0502020204030204" pitchFamily="34" charset="0"/>
              </a:rPr>
              <a:t> pravidlá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572A95-2F72-4436-A081-1C41B01D6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Calibri" panose="020F0502020204030204" pitchFamily="34" charset="0"/>
              </a:rPr>
              <a:t>majme dva výroky A, B spojené do zložitého výroku. Uplatnením základných </a:t>
            </a:r>
            <a:r>
              <a:rPr lang="sk-SK" sz="2400" dirty="0" err="1">
                <a:latin typeface="Calibri" panose="020F0502020204030204" pitchFamily="34" charset="0"/>
              </a:rPr>
              <a:t>Morganových</a:t>
            </a:r>
            <a:r>
              <a:rPr lang="sk-SK" sz="2400" dirty="0">
                <a:latin typeface="Calibri" panose="020F0502020204030204" pitchFamily="34" charset="0"/>
              </a:rPr>
              <a:t> zákonov </a:t>
            </a:r>
            <a:r>
              <a:rPr lang="sk-SK" sz="2400" dirty="0" err="1">
                <a:latin typeface="Calibri" panose="020F0502020204030204" pitchFamily="34" charset="0"/>
              </a:rPr>
              <a:t>dostáveme</a:t>
            </a:r>
            <a:r>
              <a:rPr lang="sk-SK" sz="2400" dirty="0">
                <a:latin typeface="Calibri" panose="020F0502020204030204" pitchFamily="34" charset="0"/>
              </a:rPr>
              <a:t>:</a:t>
            </a:r>
          </a:p>
          <a:p>
            <a:endParaRPr lang="sk-SK" sz="2400" dirty="0">
              <a:latin typeface="Calibri" panose="020F0502020204030204" pitchFamily="34" charset="0"/>
            </a:endParaRPr>
          </a:p>
          <a:p>
            <a:endParaRPr lang="sk-SK" sz="2400" dirty="0">
              <a:latin typeface="Calibri" panose="020F0502020204030204" pitchFamily="34" charset="0"/>
            </a:endParaRPr>
          </a:p>
          <a:p>
            <a:endParaRPr lang="sk-SK" sz="2400" dirty="0">
              <a:latin typeface="Calibri" panose="020F0502020204030204" pitchFamily="34" charset="0"/>
            </a:endParaRPr>
          </a:p>
          <a:p>
            <a:endParaRPr lang="sk-SK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400" dirty="0">
              <a:latin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999CEE84-9ED9-479F-B6B7-54DCCCA2E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11" y="3429000"/>
            <a:ext cx="67899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59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98783-1E8A-4BC0-9883-52C5B4B6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V</a:t>
            </a:r>
            <a:r>
              <a:rPr lang="sk-SK" dirty="0" err="1">
                <a:latin typeface="Calibri" panose="020F0502020204030204" pitchFamily="34" charset="0"/>
              </a:rPr>
              <a:t>šeobecné</a:t>
            </a:r>
            <a:r>
              <a:rPr lang="sk-SK" dirty="0">
                <a:latin typeface="Calibri" panose="020F0502020204030204" pitchFamily="34" charset="0"/>
              </a:rPr>
              <a:t> zákony</a:t>
            </a: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2143E7CB-A3C0-4D8D-956B-D948C5A57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739" y="2213644"/>
            <a:ext cx="3672521" cy="4197168"/>
          </a:xfrm>
        </p:spPr>
      </p:pic>
    </p:spTree>
    <p:extLst>
      <p:ext uri="{BB962C8B-B14F-4D97-AF65-F5344CB8AC3E}">
        <p14:creationId xmlns:p14="http://schemas.microsoft.com/office/powerpoint/2010/main" val="2117052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Klopné</a:t>
            </a:r>
            <a:r>
              <a:rPr lang="sk-SK" dirty="0">
                <a:latin typeface="Calibri" panose="020F0502020204030204" pitchFamily="34" charset="0"/>
              </a:rPr>
              <a:t> obvody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latin typeface="Calibri" panose="020F0502020204030204" pitchFamily="34" charset="0"/>
              </a:rPr>
              <a:t>RS</a:t>
            </a:r>
          </a:p>
          <a:p>
            <a:r>
              <a:rPr lang="sk-SK" sz="2800" dirty="0">
                <a:latin typeface="Calibri" panose="020F0502020204030204" pitchFamily="34" charset="0"/>
              </a:rPr>
              <a:t>JK</a:t>
            </a:r>
          </a:p>
          <a:p>
            <a:r>
              <a:rPr lang="sk-SK" sz="2800" dirty="0">
                <a:latin typeface="Calibri" panose="020F0502020204030204" pitchFamily="34" charset="0"/>
              </a:rPr>
              <a:t>D</a:t>
            </a:r>
          </a:p>
          <a:p>
            <a:r>
              <a:rPr lang="sk-SK" sz="2800" dirty="0">
                <a:latin typeface="Calibri" panose="020F0502020204030204" pitchFamily="34" charset="0"/>
              </a:rPr>
              <a:t>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Klopný</a:t>
            </a:r>
            <a:r>
              <a:rPr lang="sk-SK" dirty="0">
                <a:latin typeface="Calibri" panose="020F0502020204030204" pitchFamily="34" charset="0"/>
              </a:rPr>
              <a:t> obvod 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d</a:t>
            </a:r>
            <a:r>
              <a:rPr lang="sk-SK" sz="2000" dirty="0" err="1">
                <a:latin typeface="Calibri" panose="020F0502020204030204" pitchFamily="34" charset="0"/>
              </a:rPr>
              <a:t>va</a:t>
            </a:r>
            <a:r>
              <a:rPr lang="sk-SK" sz="2000" dirty="0">
                <a:latin typeface="Calibri" panose="020F0502020204030204" pitchFamily="34" charset="0"/>
              </a:rPr>
              <a:t> vstupy R a S, výstup Q a jeho negáciu Q‘</a:t>
            </a:r>
          </a:p>
          <a:p>
            <a:r>
              <a:rPr lang="en-US" sz="2000" dirty="0">
                <a:latin typeface="Calibri" panose="020F0502020204030204" pitchFamily="34" charset="0"/>
              </a:rPr>
              <a:t>v</a:t>
            </a:r>
            <a:r>
              <a:rPr lang="sk-SK" sz="2000" dirty="0">
                <a:latin typeface="Calibri" panose="020F0502020204030204" pitchFamily="34" charset="0"/>
              </a:rPr>
              <a:t>stup S slúži ako vstup signálu (set)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</a:t>
            </a:r>
            <a:r>
              <a:rPr lang="sk-SK" sz="2000" dirty="0">
                <a:latin typeface="Calibri" panose="020F0502020204030204" pitchFamily="34" charset="0"/>
              </a:rPr>
              <a:t>k na S privedieme log. 1-&gt; výstup Q=1</a:t>
            </a:r>
          </a:p>
          <a:p>
            <a:r>
              <a:rPr lang="en-US" sz="2000" dirty="0">
                <a:latin typeface="Calibri" panose="020F0502020204030204" pitchFamily="34" charset="0"/>
              </a:rPr>
              <a:t>v</a:t>
            </a:r>
            <a:r>
              <a:rPr lang="sk-SK" sz="2000" dirty="0">
                <a:latin typeface="Calibri" panose="020F0502020204030204" pitchFamily="34" charset="0"/>
              </a:rPr>
              <a:t>stup R slúži na nulovanie vstupu (reset)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</a:t>
            </a:r>
            <a:r>
              <a:rPr lang="sk-SK" sz="2000" dirty="0">
                <a:latin typeface="Calibri" panose="020F0502020204030204" pitchFamily="34" charset="0"/>
              </a:rPr>
              <a:t>k na R privedieme log. 1-&gt; výstup Q=0</a:t>
            </a:r>
          </a:p>
          <a:p>
            <a:endParaRPr lang="sk-SK" dirty="0"/>
          </a:p>
        </p:txBody>
      </p:sp>
      <p:pic>
        <p:nvPicPr>
          <p:cNvPr id="4" name="Picture 2" descr="http://www.et-pocitacovesystemy.wz.cz/cislicova_technika/sekv_log_obvody/rs_obvod/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44464" y="3292876"/>
            <a:ext cx="5036118" cy="161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Pravdivostná</a:t>
            </a:r>
            <a:r>
              <a:rPr lang="sk-SK" dirty="0">
                <a:latin typeface="Calibri" panose="020F0502020204030204" pitchFamily="34" charset="0"/>
              </a:rPr>
              <a:t> tabuľka a diagram prechodov </a:t>
            </a:r>
            <a:r>
              <a:rPr lang="sk-SK" dirty="0" err="1">
                <a:latin typeface="Calibri" panose="020F0502020204030204" pitchFamily="34" charset="0"/>
              </a:rPr>
              <a:t>klopného</a:t>
            </a:r>
            <a:r>
              <a:rPr lang="sk-SK" dirty="0">
                <a:latin typeface="Calibri" panose="020F0502020204030204" pitchFamily="34" charset="0"/>
              </a:rPr>
              <a:t> obvodu 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z</a:t>
            </a:r>
            <a:r>
              <a:rPr lang="sk-SK" sz="2000" dirty="0" err="1">
                <a:latin typeface="Calibri" panose="020F0502020204030204" pitchFamily="34" charset="0"/>
              </a:rPr>
              <a:t>názorňuje</a:t>
            </a:r>
            <a:r>
              <a:rPr lang="sk-SK" sz="2000" dirty="0">
                <a:latin typeface="Calibri" panose="020F0502020204030204" pitchFamily="34" charset="0"/>
              </a:rPr>
              <a:t> graficky spôsob prechodu medzi oboma stavmi </a:t>
            </a:r>
            <a:r>
              <a:rPr lang="sk-SK" sz="2000" dirty="0" err="1">
                <a:latin typeface="Calibri" panose="020F0502020204030204" pitchFamily="34" charset="0"/>
              </a:rPr>
              <a:t>klopného</a:t>
            </a:r>
            <a:r>
              <a:rPr lang="sk-SK" sz="2000" dirty="0">
                <a:latin typeface="Calibri" panose="020F0502020204030204" pitchFamily="34" charset="0"/>
              </a:rPr>
              <a:t> obvodu</a:t>
            </a:r>
          </a:p>
          <a:p>
            <a:r>
              <a:rPr lang="en-US" sz="2000" dirty="0">
                <a:latin typeface="Calibri" panose="020F0502020204030204" pitchFamily="34" charset="0"/>
              </a:rPr>
              <a:t>u</a:t>
            </a:r>
            <a:r>
              <a:rPr lang="sk-SK" sz="2000" dirty="0" err="1">
                <a:latin typeface="Calibri" panose="020F0502020204030204" pitchFamily="34" charset="0"/>
              </a:rPr>
              <a:t>vádza</a:t>
            </a:r>
            <a:r>
              <a:rPr lang="sk-SK" sz="2000" dirty="0">
                <a:latin typeface="Calibri" panose="020F0502020204030204" pitchFamily="34" charset="0"/>
              </a:rPr>
              <a:t>, ktorými hodnotami budiacich vstupov sú tieto prechody vyvolané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5" name="Picture 2" descr="http://www.et-pocitacovesystemy.wz.cz/cislicova_technika/sekv_log_obvody/rs_obvod/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40" y="3207962"/>
            <a:ext cx="4550670" cy="198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et-pocitacovesystemy.wz.cz/cislicova_technika/sekv_log_obvody/rs_obvod/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267" y="3231375"/>
            <a:ext cx="4528121" cy="216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Klopný</a:t>
            </a:r>
            <a:r>
              <a:rPr lang="sk-SK" dirty="0">
                <a:latin typeface="Calibri" panose="020F0502020204030204" pitchFamily="34" charset="0"/>
              </a:rPr>
              <a:t> obvod JK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2853" y="2258146"/>
            <a:ext cx="10554574" cy="3636511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d</a:t>
            </a:r>
            <a:r>
              <a:rPr lang="sk-SK" sz="2000" dirty="0" err="1">
                <a:latin typeface="Calibri" panose="020F0502020204030204" pitchFamily="34" charset="0"/>
              </a:rPr>
              <a:t>efinuje</a:t>
            </a:r>
            <a:r>
              <a:rPr lang="sk-SK" sz="2000" dirty="0">
                <a:latin typeface="Calibri" panose="020F0502020204030204" pitchFamily="34" charset="0"/>
              </a:rPr>
              <a:t> logickú hodnotu aj pre prípad, že obidva vstupy majú logickú hodnotu 1</a:t>
            </a:r>
          </a:p>
          <a:p>
            <a:r>
              <a:rPr lang="en-US" sz="2000" dirty="0">
                <a:latin typeface="Calibri" panose="020F0502020204030204" pitchFamily="34" charset="0"/>
              </a:rPr>
              <a:t>t</a:t>
            </a:r>
            <a:r>
              <a:rPr lang="sk-SK" sz="2000" dirty="0">
                <a:latin typeface="Calibri" panose="020F0502020204030204" pitchFamily="34" charset="0"/>
              </a:rPr>
              <a:t>ento typ obvodu býva spúšťaný štýlom taktovacieho impulzu</a:t>
            </a:r>
          </a:p>
          <a:p>
            <a:pPr>
              <a:tabLst>
                <a:tab pos="5468938" algn="l"/>
              </a:tabLst>
            </a:pPr>
            <a:r>
              <a:rPr lang="en-US" sz="2000" dirty="0">
                <a:latin typeface="Calibri" panose="020F0502020204030204" pitchFamily="34" charset="0"/>
              </a:rPr>
              <a:t>k</a:t>
            </a:r>
            <a:r>
              <a:rPr lang="sk-SK" sz="2000" dirty="0" err="1">
                <a:latin typeface="Calibri" panose="020F0502020204030204" pitchFamily="34" charset="0"/>
              </a:rPr>
              <a:t>lopný</a:t>
            </a:r>
            <a:r>
              <a:rPr lang="sk-SK" sz="2000" dirty="0">
                <a:latin typeface="Calibri" panose="020F0502020204030204" pitchFamily="34" charset="0"/>
              </a:rPr>
              <a:t> obvod JK je zabezpečený proti vzniku </a:t>
            </a:r>
          </a:p>
          <a:p>
            <a:pPr marL="628650">
              <a:buNone/>
              <a:tabLst>
                <a:tab pos="5468938" algn="l"/>
              </a:tabLst>
            </a:pP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sk-SK" sz="2000" dirty="0">
                <a:latin typeface="Calibri" panose="020F0502020204030204" pitchFamily="34" charset="0"/>
              </a:rPr>
              <a:t>zakázaného stavu na výstupe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6842" y="3910855"/>
            <a:ext cx="4772354" cy="18355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B7AE4-0068-4E94-A24F-109F0E23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Logické obvody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BFF2BE-3ECC-41F1-9751-09599E5A8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>
                <a:latin typeface="Calibri" panose="020F0502020204030204" pitchFamily="34" charset="0"/>
              </a:rPr>
              <a:t>rozdiel medzi kombinačnými a sekvenčnými obvodmi:</a:t>
            </a:r>
          </a:p>
          <a:p>
            <a:pPr lvl="1">
              <a:buFont typeface="+mj-lt"/>
              <a:buAutoNum type="alphaLcParenR"/>
            </a:pPr>
            <a:r>
              <a:rPr lang="sk-SK" sz="2000" b="1" dirty="0">
                <a:latin typeface="Calibri" panose="020F0502020204030204" pitchFamily="34" charset="0"/>
              </a:rPr>
              <a:t>Kombinačné</a:t>
            </a:r>
            <a:r>
              <a:rPr lang="sk-SK" sz="2000" dirty="0">
                <a:latin typeface="Calibri" panose="020F0502020204030204" pitchFamily="34" charset="0"/>
              </a:rPr>
              <a:t> – výstupná logická premenná je závislá len na okamžitom stave vstupných logických premenných. Existuje jednoznačné vzájomné priradenie hodnôt vstupných premenných a hodnôt výstupných premenných. Tieto obvody neobsahujú pamäťové členy.</a:t>
            </a:r>
          </a:p>
          <a:p>
            <a:pPr lvl="1">
              <a:buFont typeface="+mj-lt"/>
              <a:buAutoNum type="alphaLcParenR"/>
            </a:pPr>
            <a:r>
              <a:rPr lang="sk-SK" sz="2000" b="1" dirty="0">
                <a:latin typeface="Calibri" panose="020F0502020204030204" pitchFamily="34" charset="0"/>
              </a:rPr>
              <a:t>Sekvenčné</a:t>
            </a:r>
            <a:r>
              <a:rPr lang="sk-SK" sz="2000" dirty="0">
                <a:latin typeface="Calibri" panose="020F0502020204030204" pitchFamily="34" charset="0"/>
              </a:rPr>
              <a:t> – výstupná logická premenná závisí nielen od okamžitého stavu vstupných  premenných, ale aj od predchádzajúcej postupnosti vstupných premenných. Podľa časovej </a:t>
            </a:r>
            <a:r>
              <a:rPr lang="sk-SK" sz="2000" dirty="0" err="1">
                <a:latin typeface="Calibri" panose="020F0502020204030204" pitchFamily="34" charset="0"/>
              </a:rPr>
              <a:t>náväznosti</a:t>
            </a:r>
            <a:r>
              <a:rPr lang="sk-SK" sz="2000" dirty="0">
                <a:latin typeface="Calibri" panose="020F0502020204030204" pitchFamily="34" charset="0"/>
              </a:rPr>
              <a:t> môžu byť synchrónne alebo asynchrónne. Každý sekvenčný obvod obsahuje pamäťové členy, ktoré uchovávajú informáciu o predchádzajúcom stave sekvenčného logického obvodu.</a:t>
            </a:r>
          </a:p>
          <a:p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268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Pravdivostná</a:t>
            </a:r>
            <a:r>
              <a:rPr lang="sk-SK" dirty="0">
                <a:latin typeface="Calibri" panose="020F0502020204030204" pitchFamily="34" charset="0"/>
              </a:rPr>
              <a:t> tabuľka a diagram prechodov </a:t>
            </a:r>
            <a:r>
              <a:rPr lang="sk-SK" dirty="0" err="1">
                <a:latin typeface="Calibri" panose="020F0502020204030204" pitchFamily="34" charset="0"/>
              </a:rPr>
              <a:t>klopného</a:t>
            </a:r>
            <a:r>
              <a:rPr lang="sk-SK" dirty="0">
                <a:latin typeface="Calibri" panose="020F0502020204030204" pitchFamily="34" charset="0"/>
              </a:rPr>
              <a:t> obvodu JK</a:t>
            </a:r>
          </a:p>
        </p:txBody>
      </p:sp>
      <p:pic>
        <p:nvPicPr>
          <p:cNvPr id="4" name="Zástupný symbol pro obsah 3" descr="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5858" y="2277455"/>
            <a:ext cx="5288761" cy="2330404"/>
          </a:xfrm>
        </p:spPr>
      </p:pic>
      <p:pic>
        <p:nvPicPr>
          <p:cNvPr id="5" name="Obrázek 4" descr="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5330" y="2197753"/>
            <a:ext cx="4519893" cy="2592699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Klopný</a:t>
            </a:r>
            <a:r>
              <a:rPr lang="sk-SK" dirty="0">
                <a:latin typeface="Calibri" panose="020F0502020204030204" pitchFamily="34" charset="0"/>
              </a:rPr>
              <a:t> obvod 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s</a:t>
            </a:r>
            <a:r>
              <a:rPr lang="sk-SK" sz="2000" dirty="0">
                <a:latin typeface="Calibri" panose="020F0502020204030204" pitchFamily="34" charset="0"/>
              </a:rPr>
              <a:t>tav sa prenáša na výstup počas trvania taktovacieho impulzu</a:t>
            </a:r>
          </a:p>
          <a:p>
            <a:r>
              <a:rPr lang="en-US" sz="2000" dirty="0">
                <a:latin typeface="Calibri" panose="020F0502020204030204" pitchFamily="34" charset="0"/>
              </a:rPr>
              <a:t>v</a:t>
            </a:r>
            <a:r>
              <a:rPr lang="sk-SK" sz="2000" dirty="0">
                <a:latin typeface="Calibri" panose="020F0502020204030204" pitchFamily="34" charset="0"/>
              </a:rPr>
              <a:t> tomto obvode teda nemôže vzniknúť zakázaný stav</a:t>
            </a:r>
          </a:p>
          <a:p>
            <a:r>
              <a:rPr lang="en-US" sz="2000" dirty="0">
                <a:latin typeface="Calibri" panose="020F0502020204030204" pitchFamily="34" charset="0"/>
              </a:rPr>
              <a:t>s</a:t>
            </a:r>
            <a:r>
              <a:rPr lang="sk-SK" sz="2000" dirty="0">
                <a:latin typeface="Calibri" panose="020F0502020204030204" pitchFamily="34" charset="0"/>
              </a:rPr>
              <a:t>tav na vstupe D je prenášaný na výstup po celú dobu trvania taktovacieho impulzu na úrovni  logická 1</a:t>
            </a:r>
          </a:p>
          <a:p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5138" y="3975847"/>
            <a:ext cx="4154862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Pravdivostná</a:t>
            </a:r>
            <a:r>
              <a:rPr lang="sk-SK" dirty="0">
                <a:latin typeface="Calibri" panose="020F0502020204030204" pitchFamily="34" charset="0"/>
              </a:rPr>
              <a:t> tabuľka a diagram prechodov </a:t>
            </a:r>
            <a:r>
              <a:rPr lang="sk-SK" dirty="0" err="1">
                <a:latin typeface="Calibri" panose="020F0502020204030204" pitchFamily="34" charset="0"/>
              </a:rPr>
              <a:t>klopného</a:t>
            </a:r>
            <a:r>
              <a:rPr lang="sk-SK" dirty="0">
                <a:latin typeface="Calibri" panose="020F0502020204030204" pitchFamily="34" charset="0"/>
              </a:rPr>
              <a:t> obvodu 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>
                <a:latin typeface="Calibri" panose="020F0502020204030204" pitchFamily="34" charset="0"/>
              </a:rPr>
              <a:t>používajú sa ako pamäťové registre, napríklad ako dočasné a vyrovnávacej pamäte medzi procesorom a </a:t>
            </a:r>
            <a:r>
              <a:rPr lang="sk-SK" sz="2000" dirty="0" err="1">
                <a:latin typeface="Calibri" panose="020F0502020204030204" pitchFamily="34" charset="0"/>
              </a:rPr>
              <a:t>vstupno</a:t>
            </a:r>
            <a:r>
              <a:rPr lang="sk-SK" sz="2000" dirty="0">
                <a:latin typeface="Calibri" panose="020F0502020204030204" pitchFamily="34" charset="0"/>
              </a:rPr>
              <a:t> / výstupnými jednotkami.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2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6460" y="3546102"/>
            <a:ext cx="3845631" cy="1814792"/>
          </a:xfrm>
          <a:prstGeom prst="rect">
            <a:avLst/>
          </a:prstGeom>
        </p:spPr>
      </p:pic>
      <p:pic>
        <p:nvPicPr>
          <p:cNvPr id="5" name="Obrázek 4" descr="3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9179" y="3440765"/>
            <a:ext cx="4230043" cy="191116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Klopný</a:t>
            </a:r>
            <a:r>
              <a:rPr lang="sk-SK" dirty="0">
                <a:latin typeface="Calibri" panose="020F0502020204030204" pitchFamily="34" charset="0"/>
              </a:rPr>
              <a:t> obvod 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p</a:t>
            </a:r>
            <a:r>
              <a:rPr lang="sk-SK" sz="2000" dirty="0" err="1">
                <a:latin typeface="Calibri" panose="020F0502020204030204" pitchFamily="34" charset="0"/>
              </a:rPr>
              <a:t>okiaľ</a:t>
            </a:r>
            <a:r>
              <a:rPr lang="sk-SK" sz="2000" dirty="0">
                <a:latin typeface="Calibri" panose="020F0502020204030204" pitchFamily="34" charset="0"/>
              </a:rPr>
              <a:t> na vstupe T zadáme logickú "0" (neaktívny vstup T), tak si obvod pamätá -&gt; na výstupe zostáva predchádzajúci stav</a:t>
            </a:r>
          </a:p>
          <a:p>
            <a:r>
              <a:rPr lang="en-US" sz="2000" dirty="0">
                <a:latin typeface="Calibri" panose="020F0502020204030204" pitchFamily="34" charset="0"/>
              </a:rPr>
              <a:t>p</a:t>
            </a:r>
            <a:r>
              <a:rPr lang="sk-SK" sz="2000" dirty="0" err="1">
                <a:latin typeface="Calibri" panose="020F0502020204030204" pitchFamily="34" charset="0"/>
              </a:rPr>
              <a:t>okiaľ</a:t>
            </a:r>
            <a:r>
              <a:rPr lang="sk-SK" sz="2000" dirty="0">
                <a:latin typeface="Calibri" panose="020F0502020204030204" pitchFamily="34" charset="0"/>
              </a:rPr>
              <a:t> na vstupe T zadávame logickú "1" (aktívny vstup T), tak sa stav výstupu zmení v opačný (tzn. Ak bol "0" bude "1" a opačne)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n</a:t>
            </a:r>
            <a:r>
              <a:rPr lang="sk-SK" sz="2000" dirty="0">
                <a:latin typeface="Calibri" panose="020F0502020204030204" pitchFamily="34" charset="0"/>
              </a:rPr>
              <a:t>a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sk-SK" sz="2000" dirty="0">
                <a:latin typeface="Calibri" panose="020F0502020204030204" pitchFamily="34" charset="0"/>
              </a:rPr>
              <a:t>rozdiel od RS má jeden vstup T (</a:t>
            </a:r>
            <a:r>
              <a:rPr lang="sk-SK" sz="2000" dirty="0" err="1">
                <a:latin typeface="Calibri" panose="020F0502020204030204" pitchFamily="34" charset="0"/>
              </a:rPr>
              <a:t>toggle</a:t>
            </a:r>
            <a:r>
              <a:rPr lang="sk-SK" sz="2000" dirty="0">
                <a:latin typeface="Calibri" panose="020F0502020204030204" pitchFamily="34" charset="0"/>
              </a:rPr>
              <a:t>)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8265" y="3514725"/>
            <a:ext cx="2176463" cy="224085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Pravdivostná</a:t>
            </a:r>
            <a:r>
              <a:rPr lang="sk-SK" dirty="0">
                <a:latin typeface="Calibri" panose="020F0502020204030204" pitchFamily="34" charset="0"/>
              </a:rPr>
              <a:t> tabuľka a diagram prechodov </a:t>
            </a:r>
            <a:r>
              <a:rPr lang="sk-SK" dirty="0" err="1">
                <a:latin typeface="Calibri" panose="020F0502020204030204" pitchFamily="34" charset="0"/>
              </a:rPr>
              <a:t>klopného</a:t>
            </a:r>
            <a:r>
              <a:rPr lang="sk-SK" dirty="0">
                <a:latin typeface="Calibri" panose="020F0502020204030204" pitchFamily="34" charset="0"/>
              </a:rPr>
              <a:t> obvodu T</a:t>
            </a:r>
          </a:p>
        </p:txBody>
      </p:sp>
      <p:pic>
        <p:nvPicPr>
          <p:cNvPr id="4" name="Zástupný symbol pro obsah 3" descr="Graf_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06594" y="2802730"/>
            <a:ext cx="4625683" cy="2271294"/>
          </a:xfrm>
        </p:spPr>
      </p:pic>
      <p:pic>
        <p:nvPicPr>
          <p:cNvPr id="5" name="Obrázek 4" descr="Tabulk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0648" y="3005696"/>
            <a:ext cx="4309936" cy="1942821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5822-60A1-4F94-A77E-46463CD2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13D8DA-156B-47E8-B656-B8F866C58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888" y="2222287"/>
            <a:ext cx="10554574" cy="3636511"/>
          </a:xfrm>
        </p:spPr>
        <p:txBody>
          <a:bodyPr>
            <a:normAutofit/>
          </a:bodyPr>
          <a:lstStyle/>
          <a:p>
            <a:r>
              <a:rPr lang="sk-SK" sz="1600" dirty="0">
                <a:latin typeface="Calibri" panose="020F0502020204030204" pitchFamily="34" charset="0"/>
                <a:hlinkClick r:id="rId2"/>
              </a:rPr>
              <a:t>https://sk.wikipedia.org/wiki/Bin%C3%A1rna_s%C4%8D%C3%ADta%C4%8Dka</a:t>
            </a:r>
            <a:endParaRPr lang="sk-SK" sz="1600" dirty="0">
              <a:latin typeface="Calibri" panose="020F0502020204030204" pitchFamily="34" charset="0"/>
            </a:endParaRPr>
          </a:p>
          <a:p>
            <a:r>
              <a:rPr lang="sk-SK" sz="1600" dirty="0">
                <a:latin typeface="Calibri" panose="020F0502020204030204" pitchFamily="34" charset="0"/>
                <a:hlinkClick r:id="rId3"/>
              </a:rPr>
              <a:t>http://diplom.utc.sk/wan/2536.pdf</a:t>
            </a:r>
            <a:endParaRPr lang="sk-SK" sz="1600" dirty="0">
              <a:latin typeface="Calibri" panose="020F0502020204030204" pitchFamily="34" charset="0"/>
            </a:endParaRPr>
          </a:p>
          <a:p>
            <a:r>
              <a:rPr lang="sk-SK" sz="1600" dirty="0">
                <a:latin typeface="Calibri" panose="020F0502020204030204" pitchFamily="34" charset="0"/>
                <a:hlinkClick r:id="rId4"/>
              </a:rPr>
              <a:t>https://sk.wikipedia.org/wiki/Karnaughova_mapa</a:t>
            </a:r>
            <a:endParaRPr lang="sk-SK" sz="1600" dirty="0">
              <a:latin typeface="Calibri" panose="020F0502020204030204" pitchFamily="34" charset="0"/>
            </a:endParaRPr>
          </a:p>
          <a:p>
            <a:r>
              <a:rPr lang="sk-SK" sz="1600" dirty="0">
                <a:latin typeface="Calibri" panose="020F0502020204030204" pitchFamily="34" charset="0"/>
                <a:hlinkClick r:id="rId5"/>
              </a:rPr>
              <a:t>https://oskole.detiamy.sk/clanok/vyroky-iii-de-morganove-pravidla-tautologia-kvantifikatory</a:t>
            </a:r>
            <a:endParaRPr lang="sk-SK" sz="1600" dirty="0">
              <a:latin typeface="Calibri" panose="020F0502020204030204" pitchFamily="34" charset="0"/>
            </a:endParaRPr>
          </a:p>
          <a:p>
            <a:r>
              <a:rPr lang="sk-SK" sz="1600" dirty="0">
                <a:latin typeface="Calibri" panose="020F0502020204030204" pitchFamily="34" charset="0"/>
                <a:hlinkClick r:id="rId6"/>
              </a:rPr>
              <a:t>http://www.et-pocitacovesystemy.wz.cz/cislicova_technika/sekv_log_obvody/jk_obvod/klop_obvodJK.html</a:t>
            </a:r>
            <a:endParaRPr lang="sk-SK" sz="1600" dirty="0">
              <a:latin typeface="Calibri" panose="020F0502020204030204" pitchFamily="34" charset="0"/>
            </a:endParaRPr>
          </a:p>
          <a:p>
            <a:r>
              <a:rPr lang="sk-SK" sz="1600" dirty="0">
                <a:latin typeface="Calibri" panose="020F0502020204030204" pitchFamily="34" charset="0"/>
                <a:hlinkClick r:id="rId7"/>
              </a:rPr>
              <a:t>https://ostrovskeho.sk/ucivo/data/tvp-2/elektronika-2.cast.pdf</a:t>
            </a:r>
            <a:endParaRPr lang="sk-SK" sz="1600" dirty="0">
              <a:latin typeface="Calibri" panose="020F0502020204030204" pitchFamily="34" charset="0"/>
            </a:endParaRPr>
          </a:p>
          <a:p>
            <a:r>
              <a:rPr lang="sk-SK" sz="1600" dirty="0">
                <a:latin typeface="Calibri" panose="020F0502020204030204" pitchFamily="34" charset="0"/>
                <a:hlinkClick r:id="rId8"/>
              </a:rPr>
              <a:t>http://wiki.sps-pi.cz/index.php/Klopn%C3%BD_obvod_T</a:t>
            </a:r>
            <a:endParaRPr lang="sk-SK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474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2A68E-003F-41A7-AC04-406E1158F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Calibri" panose="020F0502020204030204" pitchFamily="34" charset="0"/>
              </a:rPr>
              <a:t>Ďakujem za pozornosť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CCD00E5-CF91-412F-A299-7FBDE2C0F9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131" y="2844437"/>
            <a:ext cx="2673737" cy="263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64CE69-DDDC-4B89-BE36-8C7D383D5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Logické členy (hradlá)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1EEE56-D562-4319-AF45-B85AFFD5F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k-SK" sz="2400" dirty="0">
              <a:latin typeface="Calibri" panose="020F0502020204030204" pitchFamily="34" charset="0"/>
            </a:endParaRPr>
          </a:p>
          <a:p>
            <a:r>
              <a:rPr lang="sk-SK" sz="2400" dirty="0">
                <a:latin typeface="Calibri" panose="020F0502020204030204" pitchFamily="34" charset="0"/>
              </a:rPr>
              <a:t>realizujú základné elementárne funkcie</a:t>
            </a:r>
          </a:p>
          <a:p>
            <a:pPr lvl="1"/>
            <a:r>
              <a:rPr lang="sk-SK" sz="2400" dirty="0">
                <a:latin typeface="Calibri" panose="020F0502020204030204" pitchFamily="34" charset="0"/>
              </a:rPr>
              <a:t>YES – budič</a:t>
            </a:r>
          </a:p>
          <a:p>
            <a:pPr lvl="1"/>
            <a:r>
              <a:rPr lang="sk-SK" sz="2400" dirty="0">
                <a:latin typeface="Calibri" panose="020F0502020204030204" pitchFamily="34" charset="0"/>
              </a:rPr>
              <a:t>NOT – </a:t>
            </a:r>
            <a:r>
              <a:rPr lang="sk-SK" sz="2400" dirty="0" err="1">
                <a:latin typeface="Calibri" panose="020F0502020204030204" pitchFamily="34" charset="0"/>
              </a:rPr>
              <a:t>invertor</a:t>
            </a:r>
            <a:endParaRPr lang="sk-SK" sz="2400" dirty="0">
              <a:latin typeface="Calibri" panose="020F0502020204030204" pitchFamily="34" charset="0"/>
            </a:endParaRPr>
          </a:p>
          <a:p>
            <a:pPr lvl="1"/>
            <a:r>
              <a:rPr lang="sk-SK" sz="2400" dirty="0">
                <a:latin typeface="Calibri" panose="020F0502020204030204" pitchFamily="34" charset="0"/>
              </a:rPr>
              <a:t>AND – logický súčin</a:t>
            </a:r>
          </a:p>
          <a:p>
            <a:pPr lvl="1"/>
            <a:r>
              <a:rPr lang="sk-SK" sz="2400" dirty="0">
                <a:latin typeface="Calibri" panose="020F0502020204030204" pitchFamily="34" charset="0"/>
              </a:rPr>
              <a:t>OR  - logický súčet</a:t>
            </a:r>
          </a:p>
          <a:p>
            <a:pPr lvl="1"/>
            <a:r>
              <a:rPr lang="sk-SK" sz="2400" dirty="0">
                <a:latin typeface="Calibri" panose="020F0502020204030204" pitchFamily="34" charset="0"/>
              </a:rPr>
              <a:t>NAND  - negovaný logický súčin</a:t>
            </a:r>
          </a:p>
          <a:p>
            <a:pPr lvl="1"/>
            <a:r>
              <a:rPr lang="sk-SK" sz="2400" dirty="0">
                <a:latin typeface="Calibri" panose="020F0502020204030204" pitchFamily="34" charset="0"/>
              </a:rPr>
              <a:t>NOR – negovaný logický súčet</a:t>
            </a:r>
          </a:p>
          <a:p>
            <a:pPr lvl="1"/>
            <a:r>
              <a:rPr lang="sk-SK" sz="2400" dirty="0">
                <a:latin typeface="Calibri" panose="020F0502020204030204" pitchFamily="34" charset="0"/>
              </a:rPr>
              <a:t>XOR – exkluzívny súčet</a:t>
            </a:r>
          </a:p>
        </p:txBody>
      </p:sp>
    </p:spTree>
    <p:extLst>
      <p:ext uri="{BB962C8B-B14F-4D97-AF65-F5344CB8AC3E}">
        <p14:creationId xmlns:p14="http://schemas.microsoft.com/office/powerpoint/2010/main" val="376195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6E31-F9F2-4624-9E0A-86ED1EA8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Logické členy (hradlá)</a:t>
            </a:r>
            <a:endParaRPr lang="sk-SK" dirty="0"/>
          </a:p>
        </p:txBody>
      </p:sp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ECD1BA2F-6A06-4860-8BE9-1E8B652DF64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787" y="2100580"/>
            <a:ext cx="5839413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CDD5C-903B-4FBC-8829-FCE6B395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</a:rPr>
              <a:t>Pravdivostn</a:t>
            </a:r>
            <a:r>
              <a:rPr lang="sk-SK" dirty="0">
                <a:latin typeface="Calibri" panose="020F0502020204030204" pitchFamily="34" charset="0"/>
              </a:rPr>
              <a:t>é tabuľky</a:t>
            </a: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23B894BA-0632-48D3-90D5-203A7C5A4A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03" y="2452221"/>
            <a:ext cx="2000250" cy="1971675"/>
          </a:xfr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CA8D2165-A0B9-40BA-B18C-0DD0224D29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315" y="2458446"/>
            <a:ext cx="2088152" cy="1974511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0CF260EF-DBD1-485F-AF03-A0559E3A16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729" y="2452222"/>
            <a:ext cx="2000250" cy="1980735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91B978EC-D764-46D7-AF95-3E0559BFE1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13" y="2452222"/>
            <a:ext cx="2098426" cy="1971675"/>
          </a:xfrm>
          <a:prstGeom prst="rect">
            <a:avLst/>
          </a:prstGeom>
        </p:spPr>
      </p:pic>
      <p:sp>
        <p:nvSpPr>
          <p:cNvPr id="12" name="BlokTextu 11">
            <a:extLst>
              <a:ext uri="{FF2B5EF4-FFF2-40B4-BE49-F238E27FC236}">
                <a16:creationId xmlns:a16="http://schemas.microsoft.com/office/drawing/2014/main" id="{57A32022-8425-4921-9B08-20AA32753A5C}"/>
              </a:ext>
            </a:extLst>
          </p:cNvPr>
          <p:cNvSpPr txBox="1"/>
          <p:nvPr/>
        </p:nvSpPr>
        <p:spPr>
          <a:xfrm>
            <a:off x="1537843" y="4650377"/>
            <a:ext cx="89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>
                <a:latin typeface="Calibri" panose="020F0502020204030204" pitchFamily="34" charset="0"/>
              </a:rPr>
              <a:t>AND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68FA45F9-4B2C-45D3-81E8-DDC0B938F1B1}"/>
              </a:ext>
            </a:extLst>
          </p:cNvPr>
          <p:cNvSpPr txBox="1"/>
          <p:nvPr/>
        </p:nvSpPr>
        <p:spPr>
          <a:xfrm>
            <a:off x="4006759" y="4650377"/>
            <a:ext cx="896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Calibri" panose="020F0502020204030204" pitchFamily="34" charset="0"/>
              </a:rPr>
              <a:t>NAND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19FC73C2-361B-48B0-B63F-DCDAB4BA59DA}"/>
              </a:ext>
            </a:extLst>
          </p:cNvPr>
          <p:cNvSpPr txBox="1"/>
          <p:nvPr/>
        </p:nvSpPr>
        <p:spPr>
          <a:xfrm>
            <a:off x="6733528" y="4650377"/>
            <a:ext cx="555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Calibri" panose="020F0502020204030204" pitchFamily="34" charset="0"/>
              </a:rPr>
              <a:t>OR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4CD1F4A2-AEF5-45BE-A647-CC93E5C61EE6}"/>
              </a:ext>
            </a:extLst>
          </p:cNvPr>
          <p:cNvSpPr txBox="1"/>
          <p:nvPr/>
        </p:nvSpPr>
        <p:spPr>
          <a:xfrm>
            <a:off x="9119676" y="4659086"/>
            <a:ext cx="696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Calibri" panose="020F0502020204030204" pitchFamily="34" charset="0"/>
              </a:rPr>
              <a:t>NOR</a:t>
            </a:r>
          </a:p>
        </p:txBody>
      </p:sp>
    </p:spTree>
    <p:extLst>
      <p:ext uri="{BB962C8B-B14F-4D97-AF65-F5344CB8AC3E}">
        <p14:creationId xmlns:p14="http://schemas.microsoft.com/office/powerpoint/2010/main" val="231163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3F094-FD57-4098-8239-1E963B5A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anose="020F0502020204030204" pitchFamily="34" charset="0"/>
              </a:rPr>
              <a:t>Kombinačné logické obvody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392EB4-5BAB-471F-953B-AD6A2AA31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k-SK" sz="28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hodn</a:t>
            </a:r>
            <a:r>
              <a:rPr lang="sk-SK" sz="2800" dirty="0">
                <a:latin typeface="Calibri" panose="020F0502020204030204" pitchFamily="34" charset="0"/>
              </a:rPr>
              <a:t>o</a:t>
            </a:r>
            <a:r>
              <a:rPr lang="en-US" sz="2800" dirty="0">
                <a:latin typeface="Calibri" panose="020F0502020204030204" pitchFamily="34" charset="0"/>
              </a:rPr>
              <a:t>ty v</a:t>
            </a:r>
            <a:r>
              <a:rPr lang="sk-SK" sz="2800" dirty="0" err="1">
                <a:latin typeface="Calibri" panose="020F0502020204030204" pitchFamily="34" charset="0"/>
              </a:rPr>
              <a:t>ýstupných</a:t>
            </a:r>
            <a:r>
              <a:rPr lang="sk-SK" sz="2800" dirty="0">
                <a:latin typeface="Calibri" panose="020F0502020204030204" pitchFamily="34" charset="0"/>
              </a:rPr>
              <a:t> premenných závisia len na aktuálnych hodnotách vstupných premenných 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sk-SK" sz="2800" dirty="0">
                <a:latin typeface="Calibri" panose="020F0502020204030204" pitchFamily="34" charset="0"/>
              </a:rPr>
              <a:t>Typickými predstaviteľmi kombinačných logických obvodov:</a:t>
            </a:r>
          </a:p>
          <a:p>
            <a:pPr lvl="1"/>
            <a:r>
              <a:rPr lang="sk-SK" sz="2800" dirty="0" err="1">
                <a:latin typeface="Calibri" panose="020F0502020204030204" pitchFamily="34" charset="0"/>
              </a:rPr>
              <a:t>kódery</a:t>
            </a:r>
            <a:r>
              <a:rPr lang="sk-SK" sz="2800" dirty="0">
                <a:latin typeface="Calibri" panose="020F0502020204030204" pitchFamily="34" charset="0"/>
              </a:rPr>
              <a:t> a </a:t>
            </a:r>
            <a:r>
              <a:rPr lang="sk-SK" sz="2800" dirty="0" err="1">
                <a:latin typeface="Calibri" panose="020F0502020204030204" pitchFamily="34" charset="0"/>
              </a:rPr>
              <a:t>dekódery</a:t>
            </a:r>
            <a:endParaRPr lang="sk-SK" sz="2800" dirty="0">
              <a:latin typeface="Calibri" panose="020F0502020204030204" pitchFamily="34" charset="0"/>
            </a:endParaRPr>
          </a:p>
          <a:p>
            <a:pPr lvl="1"/>
            <a:r>
              <a:rPr lang="sk-SK" sz="2800" dirty="0" err="1">
                <a:latin typeface="Calibri" panose="020F0502020204030204" pitchFamily="34" charset="0"/>
              </a:rPr>
              <a:t>multiplexory</a:t>
            </a:r>
            <a:r>
              <a:rPr lang="sk-SK" sz="2800" dirty="0">
                <a:latin typeface="Calibri" panose="020F0502020204030204" pitchFamily="34" charset="0"/>
              </a:rPr>
              <a:t> a </a:t>
            </a:r>
            <a:r>
              <a:rPr lang="sk-SK" sz="2800" dirty="0" err="1">
                <a:latin typeface="Calibri" panose="020F0502020204030204" pitchFamily="34" charset="0"/>
              </a:rPr>
              <a:t>demultiplexory</a:t>
            </a:r>
            <a:endParaRPr lang="sk-SK" sz="2800" dirty="0">
              <a:latin typeface="Calibri" panose="020F0502020204030204" pitchFamily="34" charset="0"/>
            </a:endParaRPr>
          </a:p>
          <a:p>
            <a:pPr lvl="1"/>
            <a:r>
              <a:rPr lang="sk-SK" sz="2800" dirty="0" err="1">
                <a:latin typeface="Calibri" panose="020F0502020204030204" pitchFamily="34" charset="0"/>
              </a:rPr>
              <a:t>komparátory</a:t>
            </a:r>
            <a:endParaRPr lang="sk-SK" sz="2800" dirty="0">
              <a:latin typeface="Calibri" panose="020F0502020204030204" pitchFamily="34" charset="0"/>
            </a:endParaRPr>
          </a:p>
          <a:p>
            <a:pPr lvl="1"/>
            <a:r>
              <a:rPr lang="sk-SK" sz="2800" dirty="0">
                <a:latin typeface="Calibri" panose="020F0502020204030204" pitchFamily="34" charset="0"/>
              </a:rPr>
              <a:t>sčítačky, generátory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D07D8D6-5F81-4F3B-A4C3-B0A85864BE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330" y="4040542"/>
            <a:ext cx="3933349" cy="2370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445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624FD-11AB-4DD5-9E86-8766D2F0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Kóder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DE066E-BF45-4955-836B-5D0BBD0C3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r>
              <a:rPr lang="sk-SK" sz="2800" dirty="0">
                <a:latin typeface="Calibri" panose="020F0502020204030204" pitchFamily="34" charset="0"/>
              </a:rPr>
              <a:t>prevádza odpovedajúce desiatkové číslo do dvojkovej sústavy</a:t>
            </a:r>
          </a:p>
          <a:p>
            <a:r>
              <a:rPr lang="pl-PL" sz="2800" dirty="0">
                <a:latin typeface="Calibri" panose="020F0502020204030204" pitchFamily="34" charset="0"/>
              </a:rPr>
              <a:t>prevod čísla z vybraného kódu </a:t>
            </a:r>
            <a:r>
              <a:rPr lang="sk-SK" sz="2800" dirty="0">
                <a:latin typeface="Calibri" panose="020F0502020204030204" pitchFamily="34" charset="0"/>
              </a:rPr>
              <a:t>do iného kódu</a:t>
            </a:r>
          </a:p>
          <a:p>
            <a:endParaRPr lang="sk-SK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A7A5674-5B93-4D85-A510-B51E1F13BF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1681" y="3682039"/>
            <a:ext cx="2991570" cy="217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0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70FD1-8C0C-49E3-8150-6EFBFB7F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libri" panose="020F0502020204030204" pitchFamily="34" charset="0"/>
              </a:rPr>
              <a:t>Dekóder</a:t>
            </a:r>
            <a:endParaRPr lang="sk-SK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90C145D-1830-4140-9495-4983AFB65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>
              <a:latin typeface="Calibri" panose="020F0502020204030204" pitchFamily="34" charset="0"/>
            </a:endParaRPr>
          </a:p>
          <a:p>
            <a:r>
              <a:rPr lang="pl-PL" sz="2800" dirty="0">
                <a:latin typeface="Calibri" panose="020F0502020204030204" pitchFamily="34" charset="0"/>
              </a:rPr>
              <a:t>prevod jedného kódu na iný (binárny – desiatkový)</a:t>
            </a:r>
          </a:p>
          <a:p>
            <a:r>
              <a:rPr lang="pl-PL" sz="2800" dirty="0">
                <a:latin typeface="Calibri" panose="020F0502020204030204" pitchFamily="34" charset="0"/>
              </a:rPr>
              <a:t>dekódovanie registrov</a:t>
            </a:r>
          </a:p>
          <a:p>
            <a:r>
              <a:rPr lang="pl-PL" sz="2800" dirty="0">
                <a:latin typeface="Calibri" panose="020F0502020204030204" pitchFamily="34" charset="0"/>
              </a:rPr>
              <a:t>ochranu </a:t>
            </a:r>
            <a:r>
              <a:rPr lang="sk-SK" sz="2800" dirty="0">
                <a:latin typeface="Calibri" panose="020F0502020204030204" pitchFamily="34" charset="0"/>
              </a:rPr>
              <a:t>správnosti kódu</a:t>
            </a:r>
          </a:p>
          <a:p>
            <a:pPr marL="0" indent="0">
              <a:buNone/>
            </a:pPr>
            <a:endParaRPr lang="sk-SK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800" dirty="0">
              <a:latin typeface="Calibri" panose="020F0502020204030204" pitchFamily="34" charset="0"/>
            </a:endParaRPr>
          </a:p>
          <a:p>
            <a:endParaRPr lang="sk-SK" sz="2800" dirty="0">
              <a:latin typeface="Calibri" panose="020F0502020204030204" pitchFamily="34" charset="0"/>
            </a:endParaRPr>
          </a:p>
          <a:p>
            <a:endParaRPr lang="sk-SK" sz="2800" dirty="0">
              <a:latin typeface="Calibri" panose="020F0502020204030204" pitchFamily="34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CF12F053-2575-4126-B44E-B16774F9905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1654" y="4040542"/>
            <a:ext cx="5802289" cy="187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433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cia">
  <a:themeElements>
    <a:clrScheme name="Citácia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itácia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ci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TM03457503[[fn=Citácia]]</Template>
  <TotalTime>638</TotalTime>
  <Words>949</Words>
  <Application>Microsoft Office PowerPoint</Application>
  <PresentationFormat>Širokouhlá</PresentationFormat>
  <Paragraphs>199</Paragraphs>
  <Slides>36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36</vt:i4>
      </vt:variant>
    </vt:vector>
  </HeadingPairs>
  <TitlesOfParts>
    <vt:vector size="40" baseType="lpstr">
      <vt:lpstr>Calibri</vt:lpstr>
      <vt:lpstr>Century Gothic</vt:lpstr>
      <vt:lpstr>Wingdings 2</vt:lpstr>
      <vt:lpstr>Citácia</vt:lpstr>
      <vt:lpstr> Logické obvody a Karnaughova mapa </vt:lpstr>
      <vt:lpstr>Logické obvody</vt:lpstr>
      <vt:lpstr>Logické obvody</vt:lpstr>
      <vt:lpstr>Logické členy (hradlá)</vt:lpstr>
      <vt:lpstr>Logické členy (hradlá)</vt:lpstr>
      <vt:lpstr>Pravdivostné tabuľky</vt:lpstr>
      <vt:lpstr>Kombinačné logické obvody</vt:lpstr>
      <vt:lpstr>Kóder</vt:lpstr>
      <vt:lpstr>Dekóder</vt:lpstr>
      <vt:lpstr>Multiplexor</vt:lpstr>
      <vt:lpstr>Demultiplexor</vt:lpstr>
      <vt:lpstr>Komparátor</vt:lpstr>
      <vt:lpstr>Sčítačka</vt:lpstr>
      <vt:lpstr>Syntéza kombinačných logických obvodov</vt:lpstr>
      <vt:lpstr>Karnaughova mapa</vt:lpstr>
      <vt:lpstr>Karnaughova mapa - pravidlá</vt:lpstr>
      <vt:lpstr>Karnaughova mapa - pravidlá</vt:lpstr>
      <vt:lpstr>Karnaughova mapa – príklad 1</vt:lpstr>
      <vt:lpstr>Karnaughova mapa – príklad 1</vt:lpstr>
      <vt:lpstr>Karnaughova mapa – príklad 1</vt:lpstr>
      <vt:lpstr>Karnaughova mapa – príklad 2</vt:lpstr>
      <vt:lpstr>Karnaughova mapa – príklad 3</vt:lpstr>
      <vt:lpstr>De Morganove pravidlá</vt:lpstr>
      <vt:lpstr>De Morganove pravidlá</vt:lpstr>
      <vt:lpstr>Všeobecné zákony</vt:lpstr>
      <vt:lpstr>Klopné obvody</vt:lpstr>
      <vt:lpstr>Klopný obvod RS</vt:lpstr>
      <vt:lpstr>Pravdivostná tabuľka a diagram prechodov klopného obvodu RS</vt:lpstr>
      <vt:lpstr>Klopný obvod JK</vt:lpstr>
      <vt:lpstr>Pravdivostná tabuľka a diagram prechodov klopného obvodu JK</vt:lpstr>
      <vt:lpstr>Klopný obvod D</vt:lpstr>
      <vt:lpstr>Pravdivostná tabuľka a diagram prechodov klopného obvodu D</vt:lpstr>
      <vt:lpstr>Klopný obvod T</vt:lpstr>
      <vt:lpstr>Pravdivostná tabuľka a diagram prechodov klopného obvodu T</vt:lpstr>
      <vt:lpstr>Zdroje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Kombinačné obvody a Karnaughova mapa</dc:title>
  <dc:creator>Tomáš</dc:creator>
  <cp:lastModifiedBy>Tomáš</cp:lastModifiedBy>
  <cp:revision>44</cp:revision>
  <dcterms:created xsi:type="dcterms:W3CDTF">2020-02-22T14:48:17Z</dcterms:created>
  <dcterms:modified xsi:type="dcterms:W3CDTF">2020-03-23T20:43:49Z</dcterms:modified>
</cp:coreProperties>
</file>